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4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DA7CC646-9962-476C-AD68-28F298C7FD0F}" type="datetimeFigureOut">
              <a:rPr lang="ru-RU" smtClean="0"/>
              <a:t>05.09.2016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A13F1945-A620-4C10-B4BB-E876596850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C646-9962-476C-AD68-28F298C7FD0F}" type="datetimeFigureOut">
              <a:rPr lang="ru-RU" smtClean="0"/>
              <a:t>05.09.2016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F1945-A620-4C10-B4BB-E876596850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C646-9962-476C-AD68-28F298C7FD0F}" type="datetimeFigureOut">
              <a:rPr lang="ru-RU" smtClean="0"/>
              <a:t>05.09.2016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F1945-A620-4C10-B4BB-E876596850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C646-9962-476C-AD68-28F298C7FD0F}" type="datetimeFigureOut">
              <a:rPr lang="ru-RU" smtClean="0"/>
              <a:t>05.09.2016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F1945-A620-4C10-B4BB-E8765968501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C646-9962-476C-AD68-28F298C7FD0F}" type="datetimeFigureOut">
              <a:rPr lang="ru-RU" smtClean="0"/>
              <a:t>05.09.2016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F1945-A620-4C10-B4BB-E8765968501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C646-9962-476C-AD68-28F298C7FD0F}" type="datetimeFigureOut">
              <a:rPr lang="ru-RU" smtClean="0"/>
              <a:t>05.09.2016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F1945-A620-4C10-B4BB-E876596850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C646-9962-476C-AD68-28F298C7FD0F}" type="datetimeFigureOut">
              <a:rPr lang="ru-RU" smtClean="0"/>
              <a:t>05.09.2016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F1945-A620-4C10-B4BB-E876596850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DA7CC646-9962-476C-AD68-28F298C7FD0F}" type="datetimeFigureOut">
              <a:rPr lang="ru-RU" smtClean="0"/>
              <a:t>05.09.2016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A13F1945-A620-4C10-B4BB-E876596850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DA7CC646-9962-476C-AD68-28F298C7FD0F}" type="datetimeFigureOut">
              <a:rPr lang="ru-RU" smtClean="0"/>
              <a:t>05.09.2016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A13F1945-A620-4C10-B4BB-E876596850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C646-9962-476C-AD68-28F298C7FD0F}" type="datetimeFigureOut">
              <a:rPr lang="ru-RU" smtClean="0"/>
              <a:t>05.09.2016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F1945-A620-4C10-B4BB-E876596850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C646-9962-476C-AD68-28F298C7FD0F}" type="datetimeFigureOut">
              <a:rPr lang="ru-RU" smtClean="0"/>
              <a:t>05.09.2016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F1945-A620-4C10-B4BB-E876596850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A7CC646-9962-476C-AD68-28F298C7FD0F}" type="datetimeFigureOut">
              <a:rPr lang="ru-RU" smtClean="0"/>
              <a:t>05.09.2016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13F1945-A620-4C10-B4BB-E8765968501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Фазово-контрастная микроскопия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429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Устройство фазово-контрастного микроскопа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76872"/>
            <a:ext cx="2945586" cy="3994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88024" y="2420888"/>
            <a:ext cx="32403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В конденсоре имеется кольцевая диафрагма</a:t>
            </a:r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r>
              <a:rPr lang="ru-RU" dirty="0" smtClean="0"/>
              <a:t>В объективе имеется фазовая пластинка</a:t>
            </a:r>
          </a:p>
          <a:p>
            <a:pPr marL="342900" indent="-342900">
              <a:buAutoNum type="arabicPeriod"/>
            </a:pPr>
            <a:endParaRPr lang="ru-RU" dirty="0"/>
          </a:p>
          <a:p>
            <a:r>
              <a:rPr lang="ru-RU" dirty="0" smtClean="0"/>
              <a:t>Фазовые изменения света превращает в амплитудные.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4795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Применение фазово-контрастной микроскопии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55577" y="1916832"/>
            <a:ext cx="7698286" cy="3603812"/>
          </a:xfrm>
        </p:spPr>
        <p:txBody>
          <a:bodyPr/>
          <a:lstStyle/>
          <a:p>
            <a:r>
              <a:rPr lang="ru-RU" dirty="0" smtClean="0"/>
              <a:t>Для наблюдения за живыми нефиксированными объектами в препаратах «висячая» или раздавленная капля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242593"/>
            <a:ext cx="3408986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65747" y="5690865"/>
            <a:ext cx="71881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Фотография эндоспор </a:t>
            </a:r>
            <a:r>
              <a:rPr lang="ru-RU" dirty="0" err="1"/>
              <a:t>Paenibacillus</a:t>
            </a:r>
            <a:r>
              <a:rPr lang="ru-RU" dirty="0"/>
              <a:t> </a:t>
            </a:r>
            <a:r>
              <a:rPr lang="ru-RU" dirty="0" err="1"/>
              <a:t>alvei</a:t>
            </a:r>
            <a:r>
              <a:rPr lang="ru-RU" dirty="0"/>
              <a:t>, полученная методом фазово-контрастной микроскопии.</a:t>
            </a:r>
          </a:p>
        </p:txBody>
      </p:sp>
    </p:spTree>
    <p:extLst>
      <p:ext uri="{BB962C8B-B14F-4D97-AF65-F5344CB8AC3E}">
        <p14:creationId xmlns:p14="http://schemas.microsoft.com/office/powerpoint/2010/main" val="1302868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Темнопольная</a:t>
            </a:r>
            <a:r>
              <a:rPr lang="ru-RU" dirty="0" smtClean="0"/>
              <a:t> микроскопия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290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Темнопольная</a:t>
            </a:r>
            <a:r>
              <a:rPr lang="ru-RU" dirty="0" smtClean="0"/>
              <a:t> микроскопия основана на использовании эффекта </a:t>
            </a:r>
            <a:r>
              <a:rPr lang="ru-RU" dirty="0" err="1" smtClean="0"/>
              <a:t>Тиндаля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93286"/>
            <a:ext cx="4639782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24128" y="2420888"/>
            <a:ext cx="25922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/>
              <a:t>Это оптический эффект рассеяния света при прохождении светового пучка через оптически неоднородную среду. </a:t>
            </a:r>
          </a:p>
          <a:p>
            <a:endParaRPr lang="ru-RU" sz="2000" dirty="0" smtClean="0"/>
          </a:p>
          <a:p>
            <a:r>
              <a:rPr lang="ru-RU" sz="2000" dirty="0" smtClean="0"/>
              <a:t>Маленькие частицы освещаются косыми лучами света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3958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52475" y="814526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Строение </a:t>
            </a:r>
            <a:r>
              <a:rPr lang="ru-RU" dirty="0" err="1" smtClean="0"/>
              <a:t>темнопольного</a:t>
            </a:r>
            <a:r>
              <a:rPr lang="ru-RU" dirty="0" smtClean="0"/>
              <a:t> конденсора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17011"/>
            <a:ext cx="3428875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15616" y="5232975"/>
            <a:ext cx="66967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/>
              <a:t>1 </a:t>
            </a:r>
            <a:r>
              <a:rPr lang="ru-RU" sz="1200" b="1" i="1" dirty="0"/>
              <a:t>- объектив; </a:t>
            </a:r>
            <a:endParaRPr lang="ru-RU" sz="1200" b="1" i="1" dirty="0" smtClean="0"/>
          </a:p>
          <a:p>
            <a:r>
              <a:rPr lang="ru-RU" sz="1200" b="1" i="1" dirty="0" smtClean="0"/>
              <a:t>2 </a:t>
            </a:r>
            <a:r>
              <a:rPr lang="ru-RU" sz="1200" b="1" i="1" dirty="0"/>
              <a:t>- препарат, заключенный между предметным и покровным стеклом; </a:t>
            </a:r>
            <a:endParaRPr lang="ru-RU" sz="1200" b="1" i="1" dirty="0" smtClean="0"/>
          </a:p>
          <a:p>
            <a:r>
              <a:rPr lang="ru-RU" sz="1200" b="1" i="1" dirty="0" smtClean="0"/>
              <a:t>3- </a:t>
            </a:r>
            <a:r>
              <a:rPr lang="ru-RU" sz="1200" b="1" i="1" dirty="0"/>
              <a:t>иммерсионное масло; </a:t>
            </a:r>
            <a:endParaRPr lang="ru-RU" sz="1200" b="1" i="1" dirty="0" smtClean="0"/>
          </a:p>
          <a:p>
            <a:r>
              <a:rPr lang="ru-RU" sz="1200" b="1" i="1" dirty="0" smtClean="0"/>
              <a:t>4- конденсор</a:t>
            </a:r>
          </a:p>
          <a:p>
            <a:r>
              <a:rPr lang="ru-RU" sz="1200" b="1" i="1" dirty="0" smtClean="0"/>
              <a:t>5- </a:t>
            </a:r>
            <a:r>
              <a:rPr lang="ru-RU" sz="1200" b="1" i="1" dirty="0"/>
              <a:t>непрозрачная преграда</a:t>
            </a:r>
            <a:endParaRPr lang="ru-RU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4391472" y="2048732"/>
            <a:ext cx="38164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 </a:t>
            </a:r>
            <a:r>
              <a:rPr lang="ru-RU" sz="2000" dirty="0" err="1" smtClean="0"/>
              <a:t>темнопольном</a:t>
            </a:r>
            <a:r>
              <a:rPr lang="ru-RU" sz="2000" dirty="0" smtClean="0"/>
              <a:t> конденсоре центральная часть линзы закрыта плотной диафрагмой, в результате чего в конденсор попадают только косые лучи, которые под углом освещают </a:t>
            </a:r>
            <a:r>
              <a:rPr lang="ru-RU" sz="2000" dirty="0" smtClean="0"/>
              <a:t>микрообъект, который светится на темном поле зрения.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81210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Темнопольная</a:t>
            </a:r>
            <a:r>
              <a:rPr lang="ru-RU" dirty="0" smtClean="0"/>
              <a:t> микроскопия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76872"/>
            <a:ext cx="3173318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72000" y="2459504"/>
            <a:ext cx="3635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Предназначена для наблюдения за </a:t>
            </a:r>
            <a:r>
              <a:rPr lang="ru-RU" dirty="0" err="1"/>
              <a:t>живими</a:t>
            </a:r>
            <a:r>
              <a:rPr lang="ru-RU" dirty="0"/>
              <a:t> </a:t>
            </a:r>
            <a:r>
              <a:rPr lang="ru-RU" dirty="0" err="1"/>
              <a:t>нефиксироваными</a:t>
            </a:r>
            <a:r>
              <a:rPr lang="ru-RU" dirty="0"/>
              <a:t> </a:t>
            </a:r>
            <a:r>
              <a:rPr lang="ru-RU" dirty="0" smtClean="0"/>
              <a:t>объектами.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450912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Лептоспиры при </a:t>
            </a:r>
            <a:r>
              <a:rPr lang="ru-RU" dirty="0" err="1"/>
              <a:t>темнопольной</a:t>
            </a:r>
            <a:r>
              <a:rPr lang="ru-RU" dirty="0"/>
              <a:t> микроскопии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5648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Люминесцентная микроскопия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456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5" y="817582"/>
            <a:ext cx="7416824" cy="1202485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Особенности </a:t>
            </a:r>
            <a:r>
              <a:rPr lang="ru-RU" sz="3600" dirty="0" err="1" smtClean="0"/>
              <a:t>люминисцентных</a:t>
            </a:r>
            <a:r>
              <a:rPr lang="ru-RU" sz="3600" dirty="0" smtClean="0"/>
              <a:t> микроскопов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5936" y="1916832"/>
            <a:ext cx="4392488" cy="4100554"/>
          </a:xfrm>
        </p:spPr>
        <p:txBody>
          <a:bodyPr>
            <a:noAutofit/>
          </a:bodyPr>
          <a:lstStyle/>
          <a:p>
            <a:r>
              <a:rPr lang="ru-RU" sz="1500" dirty="0" smtClean="0"/>
              <a:t>1. Ртутные лампы, возбуждающие свет с более короткой длиной </a:t>
            </a:r>
            <a:r>
              <a:rPr lang="ru-RU" sz="1500" dirty="0" smtClean="0"/>
              <a:t>волны</a:t>
            </a:r>
          </a:p>
          <a:p>
            <a:endParaRPr lang="ru-RU" sz="1500" dirty="0" smtClean="0"/>
          </a:p>
          <a:p>
            <a:r>
              <a:rPr lang="ru-RU" sz="1500" dirty="0" smtClean="0"/>
              <a:t>2. На пути лучей – возбуждающий светофильтр, пропускающие только лучи с короткой длиной волны</a:t>
            </a:r>
          </a:p>
          <a:p>
            <a:endParaRPr lang="ru-RU" sz="1500" dirty="0" smtClean="0"/>
          </a:p>
          <a:p>
            <a:r>
              <a:rPr lang="ru-RU" sz="1500" dirty="0" smtClean="0"/>
              <a:t>3</a:t>
            </a:r>
            <a:r>
              <a:rPr lang="ru-RU" sz="1500" dirty="0" smtClean="0"/>
              <a:t>. Для </a:t>
            </a:r>
            <a:r>
              <a:rPr lang="ru-RU" sz="1500" dirty="0" smtClean="0"/>
              <a:t>окраски прижизненных и фиксированных препаратов используются </a:t>
            </a:r>
            <a:r>
              <a:rPr lang="ru-RU" sz="1500" dirty="0" err="1" smtClean="0"/>
              <a:t>флюорохромы</a:t>
            </a:r>
            <a:endParaRPr lang="ru-RU" sz="1500" dirty="0"/>
          </a:p>
          <a:p>
            <a:endParaRPr lang="ru-RU" sz="1500" dirty="0" smtClean="0"/>
          </a:p>
          <a:p>
            <a:r>
              <a:rPr lang="ru-RU" sz="1500" dirty="0" smtClean="0"/>
              <a:t>4. Запирающие </a:t>
            </a:r>
            <a:r>
              <a:rPr lang="ru-RU" sz="1500" dirty="0" err="1" smtClean="0"/>
              <a:t>сфетофильтры</a:t>
            </a:r>
            <a:endParaRPr lang="ru-RU" sz="1500" dirty="0" smtClean="0"/>
          </a:p>
          <a:p>
            <a:endParaRPr lang="ru-RU" sz="1500" dirty="0" smtClean="0"/>
          </a:p>
          <a:p>
            <a:r>
              <a:rPr lang="ru-RU" sz="1500" dirty="0" smtClean="0"/>
              <a:t>5. Качество линз на порядок выше, и чувствительность выше в 100 раз, по сравнению со </a:t>
            </a:r>
            <a:r>
              <a:rPr lang="ru-RU" sz="1500" dirty="0" err="1" smtClean="0"/>
              <a:t>светлопольными</a:t>
            </a:r>
            <a:r>
              <a:rPr lang="ru-RU" sz="1500" dirty="0" smtClean="0"/>
              <a:t> микроскопами</a:t>
            </a:r>
            <a:endParaRPr lang="ru-RU" sz="1500" dirty="0"/>
          </a:p>
        </p:txBody>
      </p:sp>
      <p:pic>
        <p:nvPicPr>
          <p:cNvPr id="5122" name="Picture 2" descr="Картинки по запросу люминесцентный микроскоп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98" b="5115"/>
          <a:stretch/>
        </p:blipFill>
        <p:spPr bwMode="auto">
          <a:xfrm>
            <a:off x="179512" y="2708920"/>
            <a:ext cx="3672408" cy="395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850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Флюорохромы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9912" y="2163688"/>
            <a:ext cx="4536504" cy="4032448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красители, которые используются в люминесцентной микроскопии и под действием коротковолнового излучения (синего, фиолетового, УФ) переходят в возбужденное состояние, и излучают свет.</a:t>
            </a:r>
          </a:p>
          <a:p>
            <a:r>
              <a:rPr lang="ru-RU" dirty="0" err="1" smtClean="0"/>
              <a:t>Примулин</a:t>
            </a:r>
            <a:r>
              <a:rPr lang="ru-RU" dirty="0" smtClean="0"/>
              <a:t>, </a:t>
            </a:r>
            <a:r>
              <a:rPr lang="ru-RU" dirty="0" err="1" smtClean="0"/>
              <a:t>аурамин</a:t>
            </a:r>
            <a:r>
              <a:rPr lang="ru-RU" dirty="0" smtClean="0"/>
              <a:t>, акридиновый </a:t>
            </a:r>
            <a:r>
              <a:rPr lang="ru-RU" dirty="0" err="1" smtClean="0"/>
              <a:t>оранженый</a:t>
            </a:r>
            <a:r>
              <a:rPr lang="ru-RU" dirty="0" smtClean="0"/>
              <a:t> и др.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36912"/>
            <a:ext cx="3251974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0929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Электронная микроскопия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578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3016"/>
            <a:ext cx="3456384" cy="3119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123728" y="1700808"/>
            <a:ext cx="46805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Основана на применении электронов для освещения микрообъектов.</a:t>
            </a:r>
          </a:p>
          <a:p>
            <a:r>
              <a:rPr lang="ru-RU" dirty="0" smtClean="0"/>
              <a:t>1. Источник электронов – электронная пушка.</a:t>
            </a:r>
          </a:p>
          <a:p>
            <a:r>
              <a:rPr lang="ru-RU" dirty="0" smtClean="0"/>
              <a:t>2.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6405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6868" y="620688"/>
            <a:ext cx="6965245" cy="895323"/>
          </a:xfrm>
        </p:spPr>
        <p:txBody>
          <a:bodyPr/>
          <a:lstStyle/>
          <a:p>
            <a:r>
              <a:rPr lang="ru-RU" dirty="0" smtClean="0"/>
              <a:t>Электронная пушка</a:t>
            </a:r>
            <a:endParaRPr lang="ru-RU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6792"/>
            <a:ext cx="3888432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3608" y="1556792"/>
            <a:ext cx="74888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			</a:t>
            </a:r>
            <a:r>
              <a:rPr lang="en-US" dirty="0" smtClean="0"/>
              <a:t>V</a:t>
            </a:r>
            <a:r>
              <a:rPr lang="ru-RU" dirty="0" smtClean="0"/>
              <a:t>-образный вольфрамовый электрод 			(катод) помещен в катушку (анод), которая 			имеет отверстие в которое проскакивают 			</a:t>
            </a:r>
            <a:r>
              <a:rPr lang="ru-RU" dirty="0"/>
              <a:t>э</a:t>
            </a:r>
            <a:r>
              <a:rPr lang="ru-RU" dirty="0" smtClean="0"/>
              <a:t>лектроны.</a:t>
            </a:r>
          </a:p>
          <a:p>
            <a:endParaRPr lang="ru-RU" dirty="0"/>
          </a:p>
          <a:p>
            <a:r>
              <a:rPr lang="ru-RU" dirty="0" smtClean="0"/>
              <a:t>			На катод подается электрический ток, на 			анод – ускоряющее напряжение, за счет 			чего электроны «соскакивают» с катода и 			часть из них устремляется в отверстие.</a:t>
            </a:r>
          </a:p>
          <a:p>
            <a:endParaRPr lang="ru-RU" dirty="0"/>
          </a:p>
          <a:p>
            <a:r>
              <a:rPr lang="ru-RU" dirty="0" smtClean="0"/>
              <a:t> Электронная пушка помещена в вакуум, устанавливаются азотные ловушки.</a:t>
            </a:r>
          </a:p>
          <a:p>
            <a:endParaRPr lang="ru-RU" dirty="0" smtClean="0"/>
          </a:p>
          <a:p>
            <a:r>
              <a:rPr lang="ru-RU" dirty="0" smtClean="0"/>
              <a:t>На пути движения электронов дополнительно ставят электромагнитные линзы, дополнительно их ускоряющие до скорости света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59401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034519"/>
            <a:ext cx="166687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971600" y="980728"/>
            <a:ext cx="6624736" cy="403244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Для приготовления препаратов используют специальные сетки для срезов, которые не задерживают электроны в отличие от предметного стекла</a:t>
            </a:r>
          </a:p>
          <a:p>
            <a:endParaRPr lang="ru-RU" dirty="0" smtClean="0"/>
          </a:p>
          <a:p>
            <a:r>
              <a:rPr lang="ru-RU" dirty="0" smtClean="0"/>
              <a:t>Часть электронов попадает на </a:t>
            </a:r>
            <a:r>
              <a:rPr lang="ru-RU" b="1" dirty="0" err="1" smtClean="0"/>
              <a:t>электронноплотную</a:t>
            </a:r>
            <a:r>
              <a:rPr lang="ru-RU" dirty="0" smtClean="0"/>
              <a:t> структуру и задерживается в ней, она на снимке видна более темной, часть электронов пробивают биологическую структуру, на снимке она становится более светлой – </a:t>
            </a:r>
            <a:r>
              <a:rPr lang="ru-RU" b="1" dirty="0" err="1" smtClean="0"/>
              <a:t>электроннопрозрачная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Электроны попадают на флюоресцирующий экран и светятся, в итоге получается черно-белое изображение</a:t>
            </a:r>
          </a:p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013176"/>
            <a:ext cx="27622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732240" y="5013176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Комплекс </a:t>
            </a:r>
            <a:r>
              <a:rPr lang="ru-RU" dirty="0" err="1" smtClean="0"/>
              <a:t>Гольджи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0654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Виды электронной микроскопии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 smtClean="0"/>
              <a:t>Трансмиссионная</a:t>
            </a:r>
            <a:r>
              <a:rPr lang="ru-RU" dirty="0" smtClean="0"/>
              <a:t> (просвечивающая) – изображение формируется за счет электронов, проникших в биологический объект (внутренне строение </a:t>
            </a:r>
            <a:r>
              <a:rPr lang="ru-RU" smtClean="0"/>
              <a:t>биологических объектов).</a:t>
            </a:r>
            <a:endParaRPr lang="ru-RU" dirty="0" smtClean="0"/>
          </a:p>
          <a:p>
            <a:endParaRPr lang="ru-RU" dirty="0"/>
          </a:p>
          <a:p>
            <a:r>
              <a:rPr lang="ru-RU" b="1" dirty="0" smtClean="0"/>
              <a:t>Сканирующая – </a:t>
            </a:r>
            <a:r>
              <a:rPr lang="ru-RU" dirty="0" smtClean="0"/>
              <a:t>изображение формируется за счет электронов, отраженных с поверхности микрообъекта (поверхности, рельефы, формы)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84786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441</TotalTime>
  <Words>388</Words>
  <Application>Microsoft Office PowerPoint</Application>
  <PresentationFormat>Экран (4:3)</PresentationFormat>
  <Paragraphs>61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Кнопка</vt:lpstr>
      <vt:lpstr>Фазово-контрастная микроскопия</vt:lpstr>
      <vt:lpstr>Устройство фазово-контрастного микроскопа</vt:lpstr>
      <vt:lpstr>Применение фазово-контрастной микроскопии</vt:lpstr>
      <vt:lpstr>Темнопольная микроскопия</vt:lpstr>
      <vt:lpstr>Темнопольная микроскопия основана на использовании эффекта Тиндаля</vt:lpstr>
      <vt:lpstr>Строение темнопольного конденсора</vt:lpstr>
      <vt:lpstr>Темнопольная микроскопия</vt:lpstr>
      <vt:lpstr>Люминесцентная микроскопия</vt:lpstr>
      <vt:lpstr>Особенности люминисцентных микроскопов</vt:lpstr>
      <vt:lpstr>Флюорохромы</vt:lpstr>
      <vt:lpstr>Электронная микроскопия</vt:lpstr>
      <vt:lpstr>Презентация PowerPoint</vt:lpstr>
      <vt:lpstr>Электронная пушка</vt:lpstr>
      <vt:lpstr>Презентация PowerPoint</vt:lpstr>
      <vt:lpstr>Виды электронной микроскопии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Фазово-контрастная микроскопия</dc:title>
  <dc:creator>Надик</dc:creator>
  <cp:lastModifiedBy>Надик</cp:lastModifiedBy>
  <cp:revision>16</cp:revision>
  <dcterms:created xsi:type="dcterms:W3CDTF">2016-09-05T08:33:59Z</dcterms:created>
  <dcterms:modified xsi:type="dcterms:W3CDTF">2016-09-05T18:09:47Z</dcterms:modified>
</cp:coreProperties>
</file>